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20"/>
  </p:notesMasterIdLst>
  <p:handoutMasterIdLst>
    <p:handoutMasterId r:id="rId21"/>
  </p:handoutMasterIdLst>
  <p:sldIdLst>
    <p:sldId id="322" r:id="rId3"/>
    <p:sldId id="443" r:id="rId4"/>
    <p:sldId id="502" r:id="rId5"/>
    <p:sldId id="534" r:id="rId6"/>
    <p:sldId id="535" r:id="rId7"/>
    <p:sldId id="536" r:id="rId8"/>
    <p:sldId id="545" r:id="rId9"/>
    <p:sldId id="555" r:id="rId10"/>
    <p:sldId id="553" r:id="rId11"/>
    <p:sldId id="546" r:id="rId12"/>
    <p:sldId id="521" r:id="rId13"/>
    <p:sldId id="527" r:id="rId14"/>
    <p:sldId id="548" r:id="rId15"/>
    <p:sldId id="549" r:id="rId16"/>
    <p:sldId id="556" r:id="rId17"/>
    <p:sldId id="554" r:id="rId18"/>
    <p:sldId id="423" r:id="rId19"/>
  </p:sldIdLst>
  <p:sldSz cx="12192000" cy="6858000"/>
  <p:notesSz cx="6858000" cy="9947275"/>
  <p:embeddedFontLs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 Medium" panose="020F0602020204030203" pitchFamily="34" charset="0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a_PlakatTitul" panose="020B0802030202020200" pitchFamily="34" charset="-52"/>
      <p:bold r:id="rId33"/>
    </p:embeddedFont>
    <p:embeddedFont>
      <p:font typeface="Lato Light" panose="020F0402020204030203" pitchFamily="34" charset="0"/>
      <p:regular r:id="rId34"/>
      <p:italic r:id="rId35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DBE2"/>
    <a:srgbClr val="3498DB"/>
    <a:srgbClr val="0D75BA"/>
    <a:srgbClr val="D61D7D"/>
    <a:srgbClr val="E4594E"/>
    <a:srgbClr val="D61C35"/>
    <a:srgbClr val="ED9A00"/>
    <a:srgbClr val="22BA5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6110" autoAdjust="0"/>
  </p:normalViewPr>
  <p:slideViewPr>
    <p:cSldViewPr>
      <p:cViewPr>
        <p:scale>
          <a:sx n="100" d="100"/>
          <a:sy n="100" d="100"/>
        </p:scale>
        <p:origin x="-798" y="-240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65163347863308E-2"/>
          <c:y val="3.1963677181961414E-2"/>
          <c:w val="0.97146967330427336"/>
          <c:h val="0.788235948222961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DBA-4DCE-B94F-B2ADFE3F232F}"/>
              </c:ext>
            </c:extLst>
          </c:dPt>
          <c:dPt>
            <c:idx val="1"/>
            <c:invertIfNegative val="0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BA-4DCE-B94F-B2ADFE3F23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DBA-4DCE-B94F-B2ADFE3F232F}"/>
              </c:ext>
            </c:extLst>
          </c:dPt>
          <c:dPt>
            <c:idx val="3"/>
            <c:invertIfNegative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BDBA-4DCE-B94F-B2ADFE3F232F}"/>
              </c:ext>
            </c:extLst>
          </c:dPt>
          <c:dPt>
            <c:idx val="4"/>
            <c:invertIfNegative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9-BDBA-4DCE-B94F-B2ADFE3F232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64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ОПО</c:v>
                </c:pt>
                <c:pt idx="1">
                  <c:v>Энергетика</c:v>
                </c:pt>
                <c:pt idx="2">
                  <c:v>ГТС</c:v>
                </c:pt>
                <c:pt idx="3">
                  <c:v>Лифты</c:v>
                </c:pt>
                <c:pt idx="4">
                  <c:v>Строительный
 надзор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748</c:v>
                </c:pt>
                <c:pt idx="1">
                  <c:v>11381</c:v>
                </c:pt>
                <c:pt idx="2">
                  <c:v>27</c:v>
                </c:pt>
                <c:pt idx="3">
                  <c:v>1758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BA-4DCE-B94F-B2ADFE3F23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112"/>
        <c:shape val="box"/>
        <c:axId val="81918208"/>
        <c:axId val="32706560"/>
        <c:axId val="0"/>
      </c:bar3DChart>
      <c:catAx>
        <c:axId val="81918208"/>
        <c:scaling>
          <c:orientation val="minMax"/>
        </c:scaling>
        <c:delete val="0"/>
        <c:axPos val="b"/>
        <c:majorGridlines>
          <c:spPr>
            <a:ln>
              <a:solidFill>
                <a:srgbClr val="D6DBE2"/>
              </a:solidFill>
            </a:ln>
          </c:spPr>
        </c:majorGridlines>
        <c:minorGridlines>
          <c:spPr>
            <a:ln>
              <a:noFill/>
            </a:ln>
          </c:spPr>
        </c:minorGridlines>
        <c:majorTickMark val="none"/>
        <c:minorTickMark val="none"/>
        <c:tickLblPos val="nextTo"/>
        <c:crossAx val="32706560"/>
        <c:crosses val="autoZero"/>
        <c:auto val="1"/>
        <c:lblAlgn val="ctr"/>
        <c:lblOffset val="100"/>
        <c:noMultiLvlLbl val="0"/>
      </c:catAx>
      <c:valAx>
        <c:axId val="32706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1918208"/>
        <c:crosses val="autoZero"/>
        <c:crossBetween val="between"/>
      </c:valAx>
      <c:spPr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881825241095389"/>
          <c:y val="0.109036385023992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2.7007435957399295E-2"/>
          <c:w val="0.64548072388469868"/>
          <c:h val="0.8267331377865786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dLbl>
              <c:idx val="1"/>
              <c:layout>
                <c:manualLayout>
                  <c:x val="0.23033771792884319"/>
                  <c:y val="-8.88275135698749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accent1"/>
                        </a:solidFill>
                        <a:latin typeface="a_PlakatTitul" pitchFamily="34" charset="-52"/>
                      </a:rPr>
                      <a:t>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041075159527371E-2"/>
                  <c:y val="-9.220349801221332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1"/>
                        </a:solidFill>
                      </a:rPr>
                      <a:t>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9145542979583938"/>
                  <c:y val="-7.558161002808044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1"/>
                        </a:solidFill>
                      </a:rPr>
                      <a:t>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414267887980155E-2"/>
                  <c:y val="-8.0155453533618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  <a:latin typeface="a_PlakatTitul" pitchFamily="34" charset="-52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29-4DEE-AFB2-E6DAC24D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119552"/>
        <c:axId val="177353856"/>
      </c:lineChart>
      <c:catAx>
        <c:axId val="152119552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177353856"/>
        <c:crosses val="autoZero"/>
        <c:auto val="1"/>
        <c:lblAlgn val="ctr"/>
        <c:lblOffset val="100"/>
        <c:noMultiLvlLbl val="0"/>
      </c:catAx>
      <c:valAx>
        <c:axId val="177353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21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6.1827964410583833E-3"/>
          <c:y val="1.1544802345629795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spPr>
            <a:ln w="31750"/>
          </c:spPr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4.889548186497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9-41A1-B8DD-4FE134C0CAA4}"/>
                </c:ext>
              </c:extLst>
            </c:dLbl>
            <c:dLbl>
              <c:idx val="1"/>
              <c:layout>
                <c:manualLayout>
                  <c:x val="-3.824875898588586E-2"/>
                  <c:y val="-6.356412642446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A9-41A1-B8DD-4FE134C0CAA4}"/>
                </c:ext>
              </c:extLst>
            </c:dLbl>
            <c:dLbl>
              <c:idx val="2"/>
              <c:layout>
                <c:manualLayout>
                  <c:x val="-3.5061362403729618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9-41A1-B8DD-4FE134C0CAA4}"/>
                </c:ext>
              </c:extLst>
            </c:dLbl>
            <c:dLbl>
              <c:idx val="3"/>
              <c:layout>
                <c:manualLayout>
                  <c:x val="-3.1873965821572675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A9-41A1-B8DD-4FE134C0CAA4}"/>
                </c:ext>
              </c:extLst>
            </c:dLbl>
            <c:dLbl>
              <c:idx val="4"/>
              <c:layout>
                <c:manualLayout>
                  <c:x val="-4.4623552150200169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9-41A1-B8DD-4FE134C0C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A9-41A1-B8DD-4FE134C0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24064"/>
        <c:axId val="178450432"/>
      </c:lineChart>
      <c:catAx>
        <c:axId val="17842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178450432"/>
        <c:crosses val="autoZero"/>
        <c:auto val="1"/>
        <c:lblAlgn val="ctr"/>
        <c:lblOffset val="100"/>
        <c:noMultiLvlLbl val="0"/>
      </c:catAx>
      <c:valAx>
        <c:axId val="178450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7842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335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939360889986811"/>
          <c:y val="4.5221478377056701E-2"/>
          <c:w val="0.56390617783012431"/>
          <c:h val="0.9547785219117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B8-4A02-81BA-15D4268EF5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B8-4A02-81BA-15D4268EF5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B8-4A02-81BA-15D4268EF537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B8-4A02-81BA-15D4268EF53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B8-4A02-81BA-15D4268EF537}"/>
              </c:ext>
            </c:extLst>
          </c:dPt>
          <c:cat>
            <c:strRef>
              <c:f>Лист1!$A$2:$A$5</c:f>
              <c:strCache>
                <c:ptCount val="4"/>
                <c:pt idx="0">
                  <c:v>Выдано предостережений</c:v>
                </c:pt>
                <c:pt idx="1">
                  <c:v>Информирование: направление писем</c:v>
                </c:pt>
                <c:pt idx="2">
                  <c:v>Проведено консультирований</c:v>
                </c:pt>
                <c:pt idx="3">
                  <c:v>Проведено профилактических визитов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196</c:v>
                </c:pt>
                <c:pt idx="2">
                  <c:v>143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B8-4A02-81BA-15D4268EF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Заявления</c:v>
                </c:pt>
                <c:pt idx="1">
                  <c:v>Допуска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</c:v>
                </c:pt>
                <c:pt idx="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Заявления</c:v>
                </c:pt>
                <c:pt idx="1">
                  <c:v>Допуска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146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51872"/>
        <c:axId val="177953408"/>
      </c:barChart>
      <c:catAx>
        <c:axId val="177951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953408"/>
        <c:crosses val="autoZero"/>
        <c:auto val="1"/>
        <c:lblAlgn val="ctr"/>
        <c:lblOffset val="100"/>
        <c:noMultiLvlLbl val="0"/>
      </c:catAx>
      <c:valAx>
        <c:axId val="177953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7951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335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149022408483584"/>
          <c:y val="3.5131496570967313E-2"/>
          <c:w val="0.56390617783012431"/>
          <c:h val="0.9547785219117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B8-4A02-81BA-15D4268EF5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B8-4A02-81BA-15D4268EF5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B8-4A02-81BA-15D4268EF537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B8-4A02-81BA-15D4268EF53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B8-4A02-81BA-15D4268EF537}"/>
              </c:ext>
            </c:extLst>
          </c:dPt>
          <c:cat>
            <c:strRef>
              <c:f>Лист1!$A$2:$A$4</c:f>
              <c:strCache>
                <c:ptCount val="3"/>
                <c:pt idx="0">
                  <c:v>ГС</c:v>
                </c:pt>
                <c:pt idx="1">
                  <c:v>К</c:v>
                </c:pt>
                <c:pt idx="2">
                  <c:v>ПС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796</c:v>
                </c:pt>
                <c:pt idx="1">
                  <c:v>10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B8-4A02-81BA-15D4268EF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335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738908759775996"/>
          <c:y val="3.0086464695899772E-2"/>
          <c:w val="0.56600282165496374"/>
          <c:h val="0.959823471553965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B8-4A02-81BA-15D4268EF5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B8-4A02-81BA-15D4268EF5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B8-4A02-81BA-15D4268EF537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B8-4A02-81BA-15D4268EF53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B8-4A02-81BA-15D4268EF537}"/>
              </c:ext>
            </c:extLst>
          </c:dPt>
          <c:cat>
            <c:strRef>
              <c:f>Лист1!$A$2:$A$4</c:f>
              <c:strCache>
                <c:ptCount val="3"/>
                <c:pt idx="0">
                  <c:v>ГС</c:v>
                </c:pt>
                <c:pt idx="1">
                  <c:v>К</c:v>
                </c:pt>
                <c:pt idx="2">
                  <c:v>ПС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570</c:v>
                </c:pt>
                <c:pt idx="1">
                  <c:v>21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B8-4A02-81BA-15D4268EF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0.64729</cdr:x>
      <cdr:y>0.14307</cdr:y>
    </cdr:from>
    <cdr:to>
      <cdr:x>0.80864</cdr:x>
      <cdr:y>0.2042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20904" y="720288"/>
          <a:ext cx="97738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46428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9285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3928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78571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32137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67856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2499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571419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Lato" pitchFamily="34" charset="0"/>
              <a:cs typeface="Lato" pitchFamily="34" charset="0"/>
            </a:rPr>
            <a:t>27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  <cdr:relSizeAnchor xmlns:cdr="http://schemas.openxmlformats.org/drawingml/2006/chartDrawing">
    <cdr:from>
      <cdr:x>0.04426</cdr:x>
      <cdr:y>0.24706</cdr:y>
    </cdr:from>
    <cdr:to>
      <cdr:x>0.5</cdr:x>
      <cdr:y>0.35418</cdr:y>
    </cdr:to>
    <cdr:cxnSp macro="">
      <cdr:nvCxnSpPr>
        <cdr:cNvPr id="4" name="Соединительная линия уступом 3"/>
        <cdr:cNvCxnSpPr/>
      </cdr:nvCxnSpPr>
      <cdr:spPr>
        <a:xfrm xmlns:a="http://schemas.openxmlformats.org/drawingml/2006/main" flipV="1">
          <a:off x="268109" y="1243880"/>
          <a:ext cx="2760610" cy="539296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0.56197</cdr:x>
      <cdr:y>0.12534</cdr:y>
    </cdr:from>
    <cdr:to>
      <cdr:x>0.96615</cdr:x>
      <cdr:y>0.2042</cdr:y>
    </cdr:to>
    <cdr:cxnSp macro="">
      <cdr:nvCxnSpPr>
        <cdr:cNvPr id="9" name="Соединительная линия уступом 8"/>
        <cdr:cNvCxnSpPr/>
      </cdr:nvCxnSpPr>
      <cdr:spPr>
        <a:xfrm xmlns:a="http://schemas.openxmlformats.org/drawingml/2006/main" flipV="1">
          <a:off x="3404123" y="631049"/>
          <a:ext cx="2448272" cy="397016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0.01195</cdr:x>
      <cdr:y>0.42569</cdr:y>
    </cdr:from>
    <cdr:to>
      <cdr:x>0.40677</cdr:x>
      <cdr:y>0.57241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2386" y="2143203"/>
          <a:ext cx="2391598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46428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9285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3928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78571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32137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67856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2499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571419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Lato" pitchFamily="34" charset="0"/>
              <a:cs typeface="Lato" pitchFamily="34" charset="0"/>
            </a:rPr>
            <a:t>приёмка </a:t>
          </a:r>
          <a:r>
            <a:rPr lang="ru-RU" sz="1400" dirty="0" smtClean="0">
              <a:latin typeface="Lato" pitchFamily="34" charset="0"/>
              <a:cs typeface="Lato" pitchFamily="34" charset="0"/>
            </a:rPr>
            <a:t>х </a:t>
          </a:r>
          <a:r>
            <a:rPr lang="ru-RU" sz="1400" dirty="0">
              <a:latin typeface="Lato" pitchFamily="34" charset="0"/>
              <a:cs typeface="Lato" pitchFamily="34" charset="0"/>
            </a:rPr>
            <a:t>сетей газораспределения и </a:t>
          </a:r>
          <a:r>
            <a:rPr lang="ru-RU" sz="1400" dirty="0" err="1">
              <a:latin typeface="Lato" pitchFamily="34" charset="0"/>
              <a:cs typeface="Lato" pitchFamily="34" charset="0"/>
            </a:rPr>
            <a:t>газопотребления</a:t>
          </a:r>
          <a:r>
            <a:rPr lang="ru-RU" sz="1400" dirty="0">
              <a:latin typeface="Lato" pitchFamily="34" charset="0"/>
              <a:cs typeface="Lato" pitchFamily="34" charset="0"/>
            </a:rPr>
            <a:t> </a:t>
          </a:r>
          <a:endParaRPr lang="ru-RU" sz="1400" b="1" dirty="0" smtClean="0">
            <a:latin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0.00057</cdr:x>
      <cdr:y>0.0858</cdr:y>
    </cdr:from>
    <cdr:to>
      <cdr:x>0.47161</cdr:x>
      <cdr:y>0.3181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3453" y="431973"/>
          <a:ext cx="2853295" cy="1169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Lato" pitchFamily="34" charset="0"/>
              <a:cs typeface="Lato" pitchFamily="34" charset="0"/>
            </a:rPr>
            <a:t>участие в проверках готовности оборудования,                     работающего </a:t>
          </a:r>
        </a:p>
        <a:p xmlns:a="http://schemas.openxmlformats.org/drawingml/2006/main">
          <a:r>
            <a:rPr lang="ru-RU" sz="1400" dirty="0" smtClean="0">
              <a:latin typeface="Lato" pitchFamily="34" charset="0"/>
              <a:cs typeface="Lato" pitchFamily="34" charset="0"/>
            </a:rPr>
            <a:t>под избыточным</a:t>
          </a:r>
        </a:p>
        <a:p xmlns:a="http://schemas.openxmlformats.org/drawingml/2006/main">
          <a:r>
            <a:rPr lang="ru-RU" sz="1400" dirty="0" smtClean="0">
              <a:latin typeface="Lato" pitchFamily="34" charset="0"/>
              <a:cs typeface="Lato" pitchFamily="34" charset="0"/>
            </a:rPr>
            <a:t> давлением</a:t>
          </a:r>
          <a:endParaRPr lang="ru-RU" sz="1400" b="1" dirty="0" smtClean="0">
            <a:latin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0.60518</cdr:x>
      <cdr:y>0.00715</cdr:y>
    </cdr:from>
    <cdr:to>
      <cdr:x>1</cdr:x>
      <cdr:y>0.11107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3665840" y="35998"/>
          <a:ext cx="2391598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dirty="0">
              <a:latin typeface="Lato" pitchFamily="34" charset="0"/>
              <a:cs typeface="Lato" pitchFamily="34" charset="0"/>
            </a:rPr>
            <a:t>участие в пусках подъемных сооружений </a:t>
          </a:r>
          <a:endParaRPr lang="ru-RU" sz="1400" b="1" dirty="0" smtClean="0">
            <a:latin typeface="Lato" panose="020F0502020204030203" pitchFamily="34" charset="0"/>
            <a:cs typeface="Lato" panose="020F050202020403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0.54827</cdr:x>
      <cdr:y>0.0777</cdr:y>
    </cdr:from>
    <cdr:to>
      <cdr:x>0.66121</cdr:x>
      <cdr:y>0.1515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21135" y="324037"/>
          <a:ext cx="684076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46428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9285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3928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78571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32137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67856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2499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571419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Lato" pitchFamily="34" charset="0"/>
              <a:cs typeface="Lato" pitchFamily="34" charset="0"/>
            </a:rPr>
            <a:t>16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  <cdr:relSizeAnchor xmlns:cdr="http://schemas.openxmlformats.org/drawingml/2006/chartDrawing">
    <cdr:from>
      <cdr:x>0.35213</cdr:x>
      <cdr:y>0.20462</cdr:y>
    </cdr:from>
    <cdr:to>
      <cdr:x>0.44129</cdr:x>
      <cdr:y>0.26576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33002" y="1030209"/>
          <a:ext cx="54006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Lato" pitchFamily="34" charset="0"/>
              <a:cs typeface="Lato" pitchFamily="34" charset="0"/>
            </a:rPr>
            <a:t>21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  <cdr:relSizeAnchor xmlns:cdr="http://schemas.openxmlformats.org/drawingml/2006/chartDrawing">
    <cdr:from>
      <cdr:x>0.3343</cdr:x>
      <cdr:y>0.60179</cdr:y>
    </cdr:from>
    <cdr:to>
      <cdr:x>0.44222</cdr:x>
      <cdr:y>0.66292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24990" y="3029822"/>
          <a:ext cx="65375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Lato" pitchFamily="34" charset="0"/>
              <a:cs typeface="Lato" pitchFamily="34" charset="0"/>
            </a:rPr>
            <a:t>570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  <cdr:relSizeAnchor xmlns:cdr="http://schemas.openxmlformats.org/drawingml/2006/chartDrawing">
    <cdr:from>
      <cdr:x>0.14226</cdr:x>
      <cdr:y>0.54026</cdr:y>
    </cdr:from>
    <cdr:to>
      <cdr:x>0.48884</cdr:x>
      <cdr:y>0.67449</cdr:y>
    </cdr:to>
    <cdr:cxnSp macro="">
      <cdr:nvCxnSpPr>
        <cdr:cNvPr id="7" name="Соединительная линия уступом 6"/>
        <cdr:cNvCxnSpPr/>
      </cdr:nvCxnSpPr>
      <cdr:spPr>
        <a:xfrm xmlns:a="http://schemas.openxmlformats.org/drawingml/2006/main">
          <a:off x="861718" y="2719999"/>
          <a:ext cx="2099376" cy="675848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0.60771</cdr:x>
      <cdr:y>0.1295</cdr:y>
    </cdr:from>
    <cdr:to>
      <cdr:x>0.9431</cdr:x>
      <cdr:y>0.1452</cdr:y>
    </cdr:to>
    <cdr:cxnSp macro="">
      <cdr:nvCxnSpPr>
        <cdr:cNvPr id="11" name="Соединительная линия уступом 10"/>
        <cdr:cNvCxnSpPr/>
      </cdr:nvCxnSpPr>
      <cdr:spPr>
        <a:xfrm xmlns:a="http://schemas.openxmlformats.org/drawingml/2006/main">
          <a:off x="3681174" y="540060"/>
          <a:ext cx="2031596" cy="65478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0.1441</cdr:x>
      <cdr:y>0.1741</cdr:y>
    </cdr:from>
    <cdr:to>
      <cdr:x>0.46506</cdr:x>
      <cdr:y>0.26948</cdr:y>
    </cdr:to>
    <cdr:cxnSp macro="">
      <cdr:nvCxnSpPr>
        <cdr:cNvPr id="13" name="Соединительная линия уступом 12"/>
        <cdr:cNvCxnSpPr/>
      </cdr:nvCxnSpPr>
      <cdr:spPr>
        <a:xfrm xmlns:a="http://schemas.openxmlformats.org/drawingml/2006/main">
          <a:off x="872862" y="876540"/>
          <a:ext cx="1944216" cy="480199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0.57306</cdr:x>
      <cdr:y>0.79517</cdr:y>
    </cdr:from>
    <cdr:to>
      <cdr:x>0.81574</cdr:x>
      <cdr:y>0.88004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3471295" y="3316150"/>
          <a:ext cx="1470019" cy="35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 smtClean="0">
              <a:latin typeface="Lato" pitchFamily="34" charset="0"/>
              <a:cs typeface="Lato" pitchFamily="34" charset="0"/>
            </a:rPr>
            <a:t>2023 год</a:t>
          </a:r>
          <a:endParaRPr lang="ru-RU" sz="1700" b="1" dirty="0">
            <a:latin typeface="Lato" pitchFamily="34" charset="0"/>
            <a:cs typeface="Lato" pitchFamily="34" charset="0"/>
          </a:endParaRPr>
        </a:p>
      </cdr:txBody>
    </cdr:sp>
  </cdr:relSizeAnchor>
  <cdr:relSizeAnchor xmlns:cdr="http://schemas.openxmlformats.org/drawingml/2006/chartDrawing">
    <cdr:from>
      <cdr:x>0.08466</cdr:x>
      <cdr:y>0.35984</cdr:y>
    </cdr:from>
    <cdr:to>
      <cdr:x>0.39365</cdr:x>
      <cdr:y>0.50656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512822" y="1811671"/>
          <a:ext cx="1871688" cy="738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Lato" pitchFamily="34" charset="0"/>
              <a:cs typeface="Lato" pitchFamily="34" charset="0"/>
            </a:rPr>
            <a:t>приёмка х сетей газораспределения и </a:t>
          </a:r>
          <a:r>
            <a:rPr lang="ru-RU" sz="1400" dirty="0" err="1">
              <a:latin typeface="Lato" pitchFamily="34" charset="0"/>
              <a:cs typeface="Lato" pitchFamily="34" charset="0"/>
            </a:rPr>
            <a:t>газопотребления</a:t>
          </a:r>
          <a:r>
            <a:rPr lang="ru-RU" sz="1400" dirty="0">
              <a:latin typeface="Lato" pitchFamily="34" charset="0"/>
              <a:cs typeface="Lato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0.12032</cdr:x>
      <cdr:y>0</cdr:y>
    </cdr:from>
    <cdr:to>
      <cdr:x>0.6196</cdr:x>
      <cdr:y>0.14672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728830" y="0"/>
          <a:ext cx="3024351" cy="738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Lato" pitchFamily="34" charset="0"/>
              <a:cs typeface="Lato" pitchFamily="34" charset="0"/>
            </a:rPr>
            <a:t>участие в проверках готовности оборудования, работающего </a:t>
          </a:r>
        </a:p>
        <a:p xmlns:a="http://schemas.openxmlformats.org/drawingml/2006/main">
          <a:r>
            <a:rPr lang="ru-RU" sz="1400" dirty="0">
              <a:latin typeface="Lato" pitchFamily="34" charset="0"/>
              <a:cs typeface="Lato" pitchFamily="34" charset="0"/>
            </a:rPr>
            <a:t>под </a:t>
          </a:r>
          <a:r>
            <a:rPr lang="ru-RU" sz="1400" dirty="0" smtClean="0">
              <a:latin typeface="Lato" pitchFamily="34" charset="0"/>
              <a:cs typeface="Lato" pitchFamily="34" charset="0"/>
            </a:rPr>
            <a:t>избыточным </a:t>
          </a:r>
          <a:r>
            <a:rPr lang="ru-RU" sz="1400" dirty="0">
              <a:latin typeface="Lato" pitchFamily="34" charset="0"/>
              <a:cs typeface="Lato" pitchFamily="34" charset="0"/>
            </a:rPr>
            <a:t>давлением</a:t>
          </a:r>
        </a:p>
      </cdr:txBody>
    </cdr:sp>
  </cdr:relSizeAnchor>
  <cdr:relSizeAnchor xmlns:cdr="http://schemas.openxmlformats.org/drawingml/2006/chartDrawing">
    <cdr:from>
      <cdr:x>0.63149</cdr:x>
      <cdr:y>0.01658</cdr:y>
    </cdr:from>
    <cdr:to>
      <cdr:x>1</cdr:x>
      <cdr:y>0.1205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3825190" y="83479"/>
          <a:ext cx="2232248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Lato" pitchFamily="34" charset="0"/>
              <a:cs typeface="Lato" pitchFamily="34" charset="0"/>
            </a:rPr>
            <a:t>участие в пусках подъемных </a:t>
          </a:r>
          <a:r>
            <a:rPr lang="ru-RU" sz="1400" dirty="0" smtClean="0">
              <a:latin typeface="Lato" pitchFamily="34" charset="0"/>
              <a:cs typeface="Lato" pitchFamily="34" charset="0"/>
            </a:rPr>
            <a:t>сооружений </a:t>
          </a:r>
          <a:endParaRPr lang="ru-RU" sz="1400" dirty="0">
            <a:latin typeface="Lato" pitchFamily="34" charset="0"/>
            <a:cs typeface="Lato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29.04.2025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lIns="91982" tIns="45991" rIns="91982" bIns="45991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5" y="9448188"/>
            <a:ext cx="2971799" cy="497363"/>
          </a:xfrm>
          <a:prstGeom prst="rect">
            <a:avLst/>
          </a:prstGeom>
        </p:spPr>
        <p:txBody>
          <a:bodyPr lIns="91982" tIns="45991" rIns="91982" bIns="45991"/>
          <a:lstStyle/>
          <a:p>
            <a:fld id="{CB0CDA66-2285-4022-A763-D2C51422678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59AFCF3-7DEE-4145-9A18-32D4F286B033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125" y="742950"/>
            <a:ext cx="6575425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713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445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4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5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4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371741"/>
            <a:ext cx="10945216" cy="1499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СЕВЕРО-ЗАПАДНОГО УПРАВЛЕНИЯ РОСТЕХНАДЗОРА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ПСКОВСКОЙ ОБЛАСТИ ЗА  2024 ГОД.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916" y="6201311"/>
            <a:ext cx="3490515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itchFamily="34" charset="0"/>
              </a:rPr>
              <a:t>КУРОПЛИН ИГОРЬ ВИКТОРОВИЧ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12192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527539" y="368300"/>
            <a:ext cx="9702800" cy="96043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ПОКАЗАТЕЛИ КОНТРОЛЬНОЙ (НАДЗОРНОЙ) ДЕЯТЕЛЬНОСТИ НА ТЕРРИТОРИИ ПСКОВСКОЙ ОБЛАСТИ</a:t>
            </a:r>
          </a:p>
        </p:txBody>
      </p:sp>
      <p:pic>
        <p:nvPicPr>
          <p:cNvPr id="1024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1" y="460375"/>
            <a:ext cx="90267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3"/>
          <p:cNvSpPr txBox="1">
            <a:spLocks noChangeArrowheads="1"/>
          </p:cNvSpPr>
          <p:nvPr/>
        </p:nvSpPr>
        <p:spPr bwMode="auto">
          <a:xfrm>
            <a:off x="726831" y="1557339"/>
            <a:ext cx="2160954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12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месяцев </a:t>
            </a:r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2023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год</a:t>
            </a:r>
            <a:endParaRPr lang="ru-RU" sz="1200" b="1" dirty="0">
              <a:solidFill>
                <a:prstClr val="white"/>
              </a:solidFill>
              <a:latin typeface="Lato" pitchFamily="34" charset="0"/>
            </a:endParaRPr>
          </a:p>
        </p:txBody>
      </p:sp>
      <p:sp>
        <p:nvSpPr>
          <p:cNvPr id="10246" name="TextBox 95"/>
          <p:cNvSpPr txBox="1">
            <a:spLocks noChangeArrowheads="1"/>
          </p:cNvSpPr>
          <p:nvPr/>
        </p:nvSpPr>
        <p:spPr bwMode="auto">
          <a:xfrm>
            <a:off x="689709" y="1989138"/>
            <a:ext cx="2158999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12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месяцев </a:t>
            </a:r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2024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год</a:t>
            </a:r>
            <a:endParaRPr lang="ru-RU" sz="1200" b="1" dirty="0">
              <a:solidFill>
                <a:prstClr val="white"/>
              </a:solidFill>
              <a:latin typeface="Lato" pitchFamily="34" charset="0"/>
            </a:endParaRPr>
          </a:p>
        </p:txBody>
      </p:sp>
      <p:sp>
        <p:nvSpPr>
          <p:cNvPr id="10247" name="TextBox 41"/>
          <p:cNvSpPr txBox="1">
            <a:spLocks noChangeArrowheads="1"/>
          </p:cNvSpPr>
          <p:nvPr/>
        </p:nvSpPr>
        <p:spPr bwMode="auto">
          <a:xfrm>
            <a:off x="1915483" y="5258539"/>
            <a:ext cx="103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проверок</a:t>
            </a:r>
          </a:p>
        </p:txBody>
      </p:sp>
      <p:pic>
        <p:nvPicPr>
          <p:cNvPr id="1024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47" y="3505201"/>
            <a:ext cx="531446" cy="160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41" y="3665197"/>
            <a:ext cx="533399" cy="145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44"/>
          <p:cNvSpPr txBox="1">
            <a:spLocks noChangeArrowheads="1"/>
          </p:cNvSpPr>
          <p:nvPr/>
        </p:nvSpPr>
        <p:spPr bwMode="auto">
          <a:xfrm>
            <a:off x="4157043" y="5279804"/>
            <a:ext cx="103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нарушений</a:t>
            </a:r>
          </a:p>
        </p:txBody>
      </p:sp>
      <p:pic>
        <p:nvPicPr>
          <p:cNvPr id="1025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52" y="4151314"/>
            <a:ext cx="531446" cy="96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5" y="4510088"/>
            <a:ext cx="53144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48"/>
          <p:cNvSpPr txBox="1">
            <a:spLocks noChangeArrowheads="1"/>
          </p:cNvSpPr>
          <p:nvPr/>
        </p:nvSpPr>
        <p:spPr bwMode="auto">
          <a:xfrm>
            <a:off x="5986348" y="5246689"/>
            <a:ext cx="154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админист</a:t>
            </a:r>
            <a:r>
              <a:rPr lang="ru-RU" sz="1200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р</a:t>
            </a:r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ативных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наказаний</a:t>
            </a:r>
          </a:p>
        </p:txBody>
      </p:sp>
      <p:sp>
        <p:nvSpPr>
          <p:cNvPr id="10254" name="TextBox 51"/>
          <p:cNvSpPr txBox="1">
            <a:spLocks noChangeArrowheads="1"/>
          </p:cNvSpPr>
          <p:nvPr/>
        </p:nvSpPr>
        <p:spPr bwMode="auto">
          <a:xfrm>
            <a:off x="8190762" y="5258540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Сумма </a:t>
            </a:r>
            <a:endParaRPr lang="ru-RU" sz="1200" b="1" dirty="0" smtClean="0">
              <a:solidFill>
                <a:prstClr val="black"/>
              </a:solidFill>
              <a:latin typeface="Lato Light" pitchFamily="34" charset="0"/>
            </a:endParaRPr>
          </a:p>
          <a:p>
            <a:pPr algn="ctr" defTabSz="914400" eaLnBrk="1" hangingPunct="1"/>
            <a:r>
              <a:rPr lang="ru-RU" sz="1200" b="1" dirty="0" smtClean="0">
                <a:solidFill>
                  <a:prstClr val="black"/>
                </a:solidFill>
                <a:latin typeface="Lato Light" pitchFamily="34" charset="0"/>
              </a:rPr>
              <a:t>штрафов </a:t>
            </a:r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, </a:t>
            </a:r>
            <a:r>
              <a:rPr lang="ru-RU" sz="1200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тыс</a:t>
            </a:r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. руб.</a:t>
            </a:r>
          </a:p>
        </p:txBody>
      </p:sp>
      <p:grpSp>
        <p:nvGrpSpPr>
          <p:cNvPr id="10255" name="Группа 19"/>
          <p:cNvGrpSpPr>
            <a:grpSpLocks/>
          </p:cNvGrpSpPr>
          <p:nvPr/>
        </p:nvGrpSpPr>
        <p:grpSpPr bwMode="auto">
          <a:xfrm>
            <a:off x="2407348" y="3596218"/>
            <a:ext cx="746160" cy="947123"/>
            <a:chOff x="755576" y="3476652"/>
            <a:chExt cx="606441" cy="948293"/>
          </a:xfrm>
        </p:grpSpPr>
        <p:cxnSp>
          <p:nvCxnSpPr>
            <p:cNvPr id="55" name="Прямая соединительная линия 54"/>
            <p:cNvCxnSpPr/>
            <p:nvPr/>
          </p:nvCxnSpPr>
          <p:spPr bwMode="auto">
            <a:xfrm>
              <a:off x="1124471" y="3792618"/>
              <a:ext cx="8485" cy="6323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146050" y="3792619"/>
              <a:ext cx="21596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5" name="TextBox 69"/>
            <p:cNvSpPr txBox="1">
              <a:spLocks noChangeArrowheads="1"/>
            </p:cNvSpPr>
            <p:nvPr/>
          </p:nvSpPr>
          <p:spPr bwMode="auto">
            <a:xfrm>
              <a:off x="755576" y="3476652"/>
              <a:ext cx="150140" cy="30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56" name="Группа 20"/>
          <p:cNvGrpSpPr>
            <a:grpSpLocks/>
          </p:cNvGrpSpPr>
          <p:nvPr/>
        </p:nvGrpSpPr>
        <p:grpSpPr bwMode="auto">
          <a:xfrm>
            <a:off x="4941071" y="2418905"/>
            <a:ext cx="614271" cy="633464"/>
            <a:chOff x="1133739" y="3722196"/>
            <a:chExt cx="504104" cy="662780"/>
          </a:xfrm>
        </p:grpSpPr>
        <p:cxnSp>
          <p:nvCxnSpPr>
            <p:cNvPr id="50" name="Прямая соединительная линия 49"/>
            <p:cNvCxnSpPr/>
            <p:nvPr/>
          </p:nvCxnSpPr>
          <p:spPr bwMode="auto">
            <a:xfrm>
              <a:off x="1188256" y="4116708"/>
              <a:ext cx="0" cy="268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188256" y="4102506"/>
              <a:ext cx="3238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2" name="TextBox 74"/>
            <p:cNvSpPr txBox="1">
              <a:spLocks noChangeArrowheads="1"/>
            </p:cNvSpPr>
            <p:nvPr/>
          </p:nvSpPr>
          <p:spPr bwMode="auto">
            <a:xfrm>
              <a:off x="1133739" y="3722196"/>
              <a:ext cx="504104" cy="30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2153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57" name="TextBox 83"/>
          <p:cNvSpPr txBox="1">
            <a:spLocks noChangeArrowheads="1"/>
          </p:cNvSpPr>
          <p:nvPr/>
        </p:nvSpPr>
        <p:spPr bwMode="auto">
          <a:xfrm>
            <a:off x="3952638" y="2780928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2089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sp>
        <p:nvSpPr>
          <p:cNvPr id="10258" name="TextBox 90"/>
          <p:cNvSpPr txBox="1">
            <a:spLocks noChangeArrowheads="1"/>
          </p:cNvSpPr>
          <p:nvPr/>
        </p:nvSpPr>
        <p:spPr bwMode="auto">
          <a:xfrm>
            <a:off x="5952075" y="3778147"/>
            <a:ext cx="6428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>
                <a:solidFill>
                  <a:srgbClr val="0068AB"/>
                </a:solidFill>
                <a:latin typeface="a_PlakatTitul" pitchFamily="34" charset="-52"/>
              </a:rPr>
              <a:t>5</a:t>
            </a:r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3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59" name="Группа 23"/>
          <p:cNvGrpSpPr>
            <a:grpSpLocks/>
          </p:cNvGrpSpPr>
          <p:nvPr/>
        </p:nvGrpSpPr>
        <p:grpSpPr bwMode="auto">
          <a:xfrm>
            <a:off x="6891547" y="3506265"/>
            <a:ext cx="413479" cy="425870"/>
            <a:chOff x="1553762" y="2909017"/>
            <a:chExt cx="338014" cy="64883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53762" y="3278645"/>
              <a:ext cx="32583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3762" y="3288164"/>
              <a:ext cx="0" cy="2696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9" name="TextBox 103"/>
            <p:cNvSpPr txBox="1">
              <a:spLocks noChangeArrowheads="1"/>
            </p:cNvSpPr>
            <p:nvPr/>
          </p:nvSpPr>
          <p:spPr bwMode="auto">
            <a:xfrm>
              <a:off x="1565216" y="2909017"/>
              <a:ext cx="326560" cy="30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84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pic>
        <p:nvPicPr>
          <p:cNvPr id="1026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43" y="3750107"/>
            <a:ext cx="533401" cy="14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5" y="3274197"/>
            <a:ext cx="531446" cy="18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Прямоугольник 115"/>
          <p:cNvSpPr>
            <a:spLocks noChangeArrowheads="1"/>
          </p:cNvSpPr>
          <p:nvPr/>
        </p:nvSpPr>
        <p:spPr bwMode="auto">
          <a:xfrm>
            <a:off x="2815449" y="3540615"/>
            <a:ext cx="6162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158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3" name="Группа 116"/>
          <p:cNvGrpSpPr>
            <a:grpSpLocks/>
          </p:cNvGrpSpPr>
          <p:nvPr/>
        </p:nvGrpSpPr>
        <p:grpSpPr bwMode="auto">
          <a:xfrm>
            <a:off x="4019343" y="2189825"/>
            <a:ext cx="703113" cy="1279525"/>
            <a:chOff x="1269958" y="2286000"/>
            <a:chExt cx="569710" cy="1278115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1269958" y="3278680"/>
              <a:ext cx="3229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592918" y="3294537"/>
              <a:ext cx="0" cy="26957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6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49682" cy="30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4" name="Группа 122"/>
          <p:cNvGrpSpPr>
            <a:grpSpLocks/>
          </p:cNvGrpSpPr>
          <p:nvPr/>
        </p:nvGrpSpPr>
        <p:grpSpPr bwMode="auto">
          <a:xfrm>
            <a:off x="5986348" y="3505201"/>
            <a:ext cx="1318678" cy="915987"/>
            <a:chOff x="-163644" y="3516458"/>
            <a:chExt cx="1068970" cy="913538"/>
          </a:xfrm>
        </p:grpSpPr>
        <p:cxnSp>
          <p:nvCxnSpPr>
            <p:cNvPr id="128" name="Прямая соединительная линия 127"/>
            <p:cNvCxnSpPr/>
            <p:nvPr/>
          </p:nvCxnSpPr>
          <p:spPr bwMode="auto">
            <a:xfrm>
              <a:off x="129370" y="4160843"/>
              <a:ext cx="0" cy="2691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-163644" y="4151343"/>
              <a:ext cx="3231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3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49750" cy="30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5" name="Группа 128"/>
          <p:cNvGrpSpPr>
            <a:grpSpLocks/>
          </p:cNvGrpSpPr>
          <p:nvPr/>
        </p:nvGrpSpPr>
        <p:grpSpPr bwMode="auto">
          <a:xfrm>
            <a:off x="7852027" y="2899546"/>
            <a:ext cx="536961" cy="569913"/>
            <a:chOff x="1458276" y="2286000"/>
            <a:chExt cx="353233" cy="570753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1458276" y="2568991"/>
              <a:ext cx="32389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1782175" y="2586480"/>
              <a:ext cx="0" cy="2702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0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21523" cy="30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6" name="Прямоугольник 3"/>
          <p:cNvSpPr>
            <a:spLocks noChangeArrowheads="1"/>
          </p:cNvSpPr>
          <p:nvPr/>
        </p:nvSpPr>
        <p:spPr bwMode="auto">
          <a:xfrm>
            <a:off x="7995800" y="2898480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1230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7" name="Группа 133"/>
          <p:cNvGrpSpPr>
            <a:grpSpLocks/>
          </p:cNvGrpSpPr>
          <p:nvPr/>
        </p:nvGrpSpPr>
        <p:grpSpPr bwMode="auto">
          <a:xfrm>
            <a:off x="8807587" y="2418904"/>
            <a:ext cx="691662" cy="657585"/>
            <a:chOff x="755576" y="3516458"/>
            <a:chExt cx="561625" cy="498097"/>
          </a:xfrm>
        </p:grpSpPr>
        <p:cxnSp>
          <p:nvCxnSpPr>
            <p:cNvPr id="139" name="Прямая соединительная линия 138"/>
            <p:cNvCxnSpPr/>
            <p:nvPr/>
          </p:nvCxnSpPr>
          <p:spPr bwMode="auto">
            <a:xfrm>
              <a:off x="1009418" y="3744885"/>
              <a:ext cx="0" cy="2696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993553" y="3744885"/>
              <a:ext cx="323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67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50000" cy="23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8" name="Прямоугольник 4"/>
          <p:cNvSpPr>
            <a:spLocks noChangeArrowheads="1"/>
          </p:cNvSpPr>
          <p:nvPr/>
        </p:nvSpPr>
        <p:spPr bwMode="auto">
          <a:xfrm>
            <a:off x="8996633" y="2496419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1535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9" name="Группа 4"/>
          <p:cNvGrpSpPr>
            <a:grpSpLocks/>
          </p:cNvGrpSpPr>
          <p:nvPr/>
        </p:nvGrpSpPr>
        <p:grpSpPr bwMode="auto">
          <a:xfrm>
            <a:off x="1976655" y="3893213"/>
            <a:ext cx="615424" cy="1188538"/>
            <a:chOff x="458296" y="4926570"/>
            <a:chExt cx="463147" cy="404007"/>
          </a:xfrm>
        </p:grpSpPr>
        <p:pic>
          <p:nvPicPr>
            <p:cNvPr id="10358" name="Picture 3" descr="C:\Users\Илья\Desktop\столбец 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93" y="5201838"/>
              <a:ext cx="399774" cy="12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9" name="Группа 15"/>
            <p:cNvGrpSpPr>
              <a:grpSpLocks/>
            </p:cNvGrpSpPr>
            <p:nvPr/>
          </p:nvGrpSpPr>
          <p:grpSpPr bwMode="auto">
            <a:xfrm>
              <a:off x="458296" y="4926570"/>
              <a:ext cx="463147" cy="301478"/>
              <a:chOff x="782331" y="4494608"/>
              <a:chExt cx="463147" cy="301478"/>
            </a:xfrm>
          </p:grpSpPr>
          <p:grpSp>
            <p:nvGrpSpPr>
              <p:cNvPr id="10360" name="Группа 14"/>
              <p:cNvGrpSpPr>
                <a:grpSpLocks/>
              </p:cNvGrpSpPr>
              <p:nvPr/>
            </p:nvGrpSpPr>
            <p:grpSpPr bwMode="auto">
              <a:xfrm>
                <a:off x="932213" y="4621306"/>
                <a:ext cx="202913" cy="174780"/>
                <a:chOff x="1660752" y="3547514"/>
                <a:chExt cx="202913" cy="174780"/>
              </a:xfrm>
            </p:grpSpPr>
            <p:sp>
              <p:nvSpPr>
                <p:cNvPr id="85" name="Овал 84"/>
                <p:cNvSpPr/>
                <p:nvPr/>
              </p:nvSpPr>
              <p:spPr>
                <a:xfrm>
                  <a:off x="1660752" y="3665634"/>
                  <a:ext cx="148510" cy="56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1863665" y="3547514"/>
                  <a:ext cx="0" cy="11170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807228" y="4612708"/>
                <a:ext cx="3278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62" name="TextBox 69"/>
              <p:cNvSpPr txBox="1">
                <a:spLocks noChangeArrowheads="1"/>
              </p:cNvSpPr>
              <p:nvPr/>
            </p:nvSpPr>
            <p:spPr bwMode="auto">
              <a:xfrm>
                <a:off x="782331" y="4494608"/>
                <a:ext cx="463147" cy="10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ru-RU" sz="1400" dirty="0" smtClean="0">
                    <a:solidFill>
                      <a:srgbClr val="0068AB"/>
                    </a:solidFill>
                    <a:latin typeface="a_PlakatTitul" pitchFamily="34" charset="-52"/>
                  </a:rPr>
                  <a:t>141</a:t>
                </a:r>
              </a:p>
            </p:txBody>
          </p:sp>
        </p:grpSp>
      </p:grpSp>
      <p:pic>
        <p:nvPicPr>
          <p:cNvPr id="10270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62" y="4613440"/>
            <a:ext cx="531446" cy="4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Овал 87"/>
          <p:cNvSpPr/>
          <p:nvPr/>
        </p:nvSpPr>
        <p:spPr bwMode="auto">
          <a:xfrm>
            <a:off x="2762951" y="4546161"/>
            <a:ext cx="220785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0" name="Овал 89"/>
          <p:cNvSpPr/>
          <p:nvPr/>
        </p:nvSpPr>
        <p:spPr bwMode="auto">
          <a:xfrm>
            <a:off x="4331550" y="3596218"/>
            <a:ext cx="22273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4992878" y="3451715"/>
            <a:ext cx="220784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Овал 77"/>
          <p:cNvSpPr/>
          <p:nvPr/>
        </p:nvSpPr>
        <p:spPr bwMode="auto">
          <a:xfrm>
            <a:off x="6218776" y="4410850"/>
            <a:ext cx="220784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9" name="Овал 88"/>
          <p:cNvSpPr/>
          <p:nvPr/>
        </p:nvSpPr>
        <p:spPr bwMode="auto">
          <a:xfrm>
            <a:off x="6949283" y="4066019"/>
            <a:ext cx="220784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5" name="Овал 94"/>
          <p:cNvSpPr/>
          <p:nvPr/>
        </p:nvSpPr>
        <p:spPr bwMode="auto">
          <a:xfrm>
            <a:off x="8290475" y="3634654"/>
            <a:ext cx="22273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Овал 79"/>
          <p:cNvSpPr/>
          <p:nvPr/>
        </p:nvSpPr>
        <p:spPr bwMode="auto">
          <a:xfrm>
            <a:off x="9016976" y="3184503"/>
            <a:ext cx="220784" cy="17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65846" y="6345239"/>
            <a:ext cx="2844800" cy="365125"/>
          </a:xfrm>
        </p:spPr>
        <p:txBody>
          <a:bodyPr/>
          <a:lstStyle/>
          <a:p>
            <a:pPr>
              <a:defRPr/>
            </a:pPr>
            <a:fld id="{5A67372B-DFBC-4283-AFF6-0E72B91B67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3" y="368300"/>
            <a:ext cx="10378242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ВИДОВ АДМИНИСТРАТИВНЫХ НАКАЗАНИЙ </a:t>
            </a:r>
            <a:b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(2024 год)</a:t>
            </a:r>
            <a:endParaRPr lang="ru-RU" altLang="ru-RU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5" y="2732416"/>
            <a:ext cx="546100" cy="25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1570622" y="2117562"/>
            <a:ext cx="490536" cy="674687"/>
            <a:chOff x="1330573" y="2285999"/>
            <a:chExt cx="487553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9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84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978022" y="1841102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434" y="1536649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3199535" y="1784543"/>
            <a:ext cx="3134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административных штрафов </a:t>
            </a:r>
          </a:p>
        </p:txBody>
      </p: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1399318" y="5390026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11" y="3911805"/>
            <a:ext cx="546100" cy="141693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2887494" y="3271257"/>
            <a:ext cx="465716" cy="516732"/>
            <a:chOff x="1061572" y="3509686"/>
            <a:chExt cx="430625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38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423250" y="1509353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0" name="TextBox 33"/>
          <p:cNvSpPr txBox="1">
            <a:spLocks noChangeArrowheads="1"/>
          </p:cNvSpPr>
          <p:nvPr/>
        </p:nvSpPr>
        <p:spPr bwMode="auto">
          <a:xfrm>
            <a:off x="6747363" y="1395508"/>
            <a:ext cx="3739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847556" y="5235247"/>
            <a:ext cx="508000" cy="101641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3250" y="1841106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6747363" y="1791891"/>
            <a:ext cx="2306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707012" y="3776869"/>
            <a:ext cx="506414" cy="1565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4005966" y="4307645"/>
            <a:ext cx="449262" cy="677862"/>
            <a:chOff x="1061572" y="3509686"/>
            <a:chExt cx="413228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1" name="Группа 26"/>
          <p:cNvGrpSpPr>
            <a:grpSpLocks/>
          </p:cNvGrpSpPr>
          <p:nvPr/>
        </p:nvGrpSpPr>
        <p:grpSpPr bwMode="auto">
          <a:xfrm>
            <a:off x="4862078" y="2802938"/>
            <a:ext cx="465716" cy="587374"/>
            <a:chOff x="1061572" y="3509686"/>
            <a:chExt cx="430625" cy="677454"/>
          </a:xfrm>
        </p:grpSpPr>
        <p:grpSp>
          <p:nvGrpSpPr>
            <p:cNvPr id="4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46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1903024" y="6033797"/>
            <a:ext cx="3229022" cy="338554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 месяцев  2024 года</a:t>
            </a:r>
            <a:endParaRPr lang="ru-RU" altLang="ru-RU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4510378" y="5451323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sp>
        <p:nvSpPr>
          <p:cNvPr id="65" name="TextBox 33"/>
          <p:cNvSpPr txBox="1">
            <a:spLocks noChangeArrowheads="1"/>
          </p:cNvSpPr>
          <p:nvPr/>
        </p:nvSpPr>
        <p:spPr bwMode="auto">
          <a:xfrm>
            <a:off x="3464063" y="5440795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2560125" y="5449721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3230125" y="1477395"/>
            <a:ext cx="3134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Общее количество наказаний</a:t>
            </a:r>
          </a:p>
        </p:txBody>
      </p:sp>
      <p:sp>
        <p:nvSpPr>
          <p:cNvPr id="68" name="TextBox 95"/>
          <p:cNvSpPr txBox="1">
            <a:spLocks noChangeArrowheads="1"/>
          </p:cNvSpPr>
          <p:nvPr/>
        </p:nvSpPr>
        <p:spPr bwMode="auto">
          <a:xfrm>
            <a:off x="6868168" y="6040000"/>
            <a:ext cx="3276364" cy="338554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 месяцев 2023 года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36" y="3613256"/>
            <a:ext cx="546100" cy="174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2" y="4146585"/>
            <a:ext cx="546100" cy="121043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9071266" y="5194259"/>
            <a:ext cx="508000" cy="13921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135183" y="4936798"/>
            <a:ext cx="506414" cy="3966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6551609" y="5455284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7796784" y="5508393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75" name="TextBox 33"/>
          <p:cNvSpPr txBox="1">
            <a:spLocks noChangeArrowheads="1"/>
          </p:cNvSpPr>
          <p:nvPr/>
        </p:nvSpPr>
        <p:spPr bwMode="auto">
          <a:xfrm>
            <a:off x="8731184" y="5406793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9814990" y="5439283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grpSp>
        <p:nvGrpSpPr>
          <p:cNvPr id="77" name="Группа 26"/>
          <p:cNvGrpSpPr>
            <a:grpSpLocks/>
          </p:cNvGrpSpPr>
          <p:nvPr/>
        </p:nvGrpSpPr>
        <p:grpSpPr bwMode="auto">
          <a:xfrm>
            <a:off x="9194947" y="4557385"/>
            <a:ext cx="449262" cy="677862"/>
            <a:chOff x="1061572" y="3509686"/>
            <a:chExt cx="413228" cy="677454"/>
          </a:xfrm>
        </p:grpSpPr>
        <p:grpSp>
          <p:nvGrpSpPr>
            <p:cNvPr id="7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83" name="Группа 15"/>
          <p:cNvGrpSpPr>
            <a:grpSpLocks/>
          </p:cNvGrpSpPr>
          <p:nvPr/>
        </p:nvGrpSpPr>
        <p:grpSpPr bwMode="auto">
          <a:xfrm>
            <a:off x="6922799" y="2964068"/>
            <a:ext cx="490537" cy="674687"/>
            <a:chOff x="1330573" y="2285999"/>
            <a:chExt cx="487553" cy="67494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8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8" name="Группа 26"/>
          <p:cNvGrpSpPr>
            <a:grpSpLocks/>
          </p:cNvGrpSpPr>
          <p:nvPr/>
        </p:nvGrpSpPr>
        <p:grpSpPr bwMode="auto">
          <a:xfrm>
            <a:off x="7974176" y="3459368"/>
            <a:ext cx="465716" cy="677863"/>
            <a:chOff x="1061572" y="3509686"/>
            <a:chExt cx="430625" cy="677454"/>
          </a:xfrm>
        </p:grpSpPr>
        <p:grpSp>
          <p:nvGrpSpPr>
            <p:cNvPr id="89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36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4" name="Группа 26"/>
          <p:cNvGrpSpPr>
            <a:grpSpLocks/>
          </p:cNvGrpSpPr>
          <p:nvPr/>
        </p:nvGrpSpPr>
        <p:grpSpPr bwMode="auto">
          <a:xfrm>
            <a:off x="10308605" y="4258934"/>
            <a:ext cx="465716" cy="677863"/>
            <a:chOff x="1061572" y="3509686"/>
            <a:chExt cx="430625" cy="677454"/>
          </a:xfrm>
        </p:grpSpPr>
        <p:grpSp>
          <p:nvGrpSpPr>
            <p:cNvPr id="95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17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0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3" y="366459"/>
            <a:ext cx="10290350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Аварийность и травматизм (</a:t>
            </a:r>
            <a:r>
              <a:rPr lang="ru-RU" altLang="ru-RU" sz="24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2021-2024 гг.)</a:t>
            </a:r>
            <a:endParaRPr lang="ru-RU" altLang="ru-RU" sz="24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4979568"/>
              </p:ext>
            </p:extLst>
          </p:nvPr>
        </p:nvGraphicFramePr>
        <p:xfrm>
          <a:off x="5591944" y="2096852"/>
          <a:ext cx="5694634" cy="227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5480" y="4509120"/>
            <a:ext cx="8906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году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/>
            <a:endParaRPr lang="ru-RU" sz="13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200" dirty="0" smtClean="0">
                <a:latin typeface="Lato Medium" pitchFamily="34" charset="0"/>
                <a:cs typeface="Lato Medium" pitchFamily="34" charset="0"/>
              </a:rPr>
              <a:t>- 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27.06.2021 произошёл несчастный случай со смертельным исходом с электромонтером по ремонту воздушных линий электропередачи ПО «Южные электрические сети» Псковского филиала ПАО «МРСК Северо-Запада». 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12.09.2021 в Псковском филиале ПАО «Россети Северо-Запад» произошел несчастный случай со смертельным исходом с электромонтером по эксплуатации распределительных сетей 4 разряда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Стругокрасненского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РЭС ПО «Северные электрические сети» Псковского филиала ПАО «МРСК Северо-Запада»</a:t>
            </a:r>
            <a:endParaRPr lang="ru-RU" sz="1200" dirty="0">
              <a:latin typeface="Lato" pitchFamily="34" charset="0"/>
              <a:cs typeface="Lato" pitchFamily="34" charset="0"/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80101515"/>
              </p:ext>
            </p:extLst>
          </p:nvPr>
        </p:nvGraphicFramePr>
        <p:xfrm>
          <a:off x="875420" y="2384884"/>
          <a:ext cx="3984443" cy="198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27348" y="368300"/>
            <a:ext cx="10369152" cy="960438"/>
          </a:xfrm>
        </p:spPr>
        <p:txBody>
          <a:bodyPr/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cs typeface="Tahoma" pitchFamily="34" charset="0"/>
              </a:rPr>
              <a:t>ПРОФИЛАКТИКА РИСКОВ ПРИЧИНЕНИЯ ВРЕДА (УЩЕРБА) ОХРАНЯЕМЫМ ЗАКОНОМ ЦЕННОСТЯМ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20580"/>
              </p:ext>
            </p:extLst>
          </p:nvPr>
        </p:nvGraphicFramePr>
        <p:xfrm>
          <a:off x="1055441" y="1702932"/>
          <a:ext cx="9937104" cy="4462373"/>
        </p:xfrm>
        <a:graphic>
          <a:graphicData uri="http://schemas.openxmlformats.org/drawingml/2006/table">
            <a:tbl>
              <a:tblPr/>
              <a:tblGrid>
                <a:gridCol w="791753">
                  <a:extLst>
                    <a:ext uri="{9D8B030D-6E8A-4147-A177-3AD203B41FA5}">
                      <a16:colId xmlns:a16="http://schemas.microsoft.com/office/drawing/2014/main" xmlns="" val="366344336"/>
                    </a:ext>
                  </a:extLst>
                </a:gridCol>
                <a:gridCol w="3542048">
                  <a:extLst>
                    <a:ext uri="{9D8B030D-6E8A-4147-A177-3AD203B41FA5}">
                      <a16:colId xmlns:a16="http://schemas.microsoft.com/office/drawing/2014/main" xmlns="" val="1487039963"/>
                    </a:ext>
                  </a:extLst>
                </a:gridCol>
                <a:gridCol w="5603303">
                  <a:extLst>
                    <a:ext uri="{9D8B030D-6E8A-4147-A177-3AD203B41FA5}">
                      <a16:colId xmlns:a16="http://schemas.microsoft.com/office/drawing/2014/main" xmlns="" val="377724398"/>
                    </a:ext>
                  </a:extLst>
                </a:gridCol>
              </a:tblGrid>
              <a:tr h="562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№ п/п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профилактических мероприятий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надзоров в рамках которых допускается осуществление профилактического мероприятия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324746"/>
                  </a:ext>
                </a:extLst>
              </a:tr>
              <a:tr h="3838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Информирование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717673"/>
                  </a:ext>
                </a:extLst>
              </a:tr>
              <a:tr h="4990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Обобщение правоприменительной практики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8145"/>
                  </a:ext>
                </a:extLst>
              </a:tr>
              <a:tr h="806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Меры стимулирования добросовестности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только в рамках осуществления надзора в области промышленной безопасности и надзора в области безопасности гидротехнических сооружений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0238009"/>
                  </a:ext>
                </a:extLst>
              </a:tr>
              <a:tr h="307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Объявление предостережения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115359"/>
                  </a:ext>
                </a:extLst>
              </a:tr>
              <a:tr h="69260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Консультирование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Применяется по всем видам надзора, кроме надзора в области безопасного использования и содержания лифтов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181107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Самообследование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Проведение в рамках видов надзора, осуществляемых Ростехнадзором, не предусмотрено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059394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Профилактический визит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только в рамках всех надзоров, кроме надзора в области безопасного использования и содержания лифтов и  надзора в области безопасности гидротехнических сооружений.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077602"/>
                  </a:ext>
                </a:extLst>
              </a:tr>
            </a:tbl>
          </a:graphicData>
        </a:graphic>
      </p:graphicFrame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353305"/>
              </p:ext>
            </p:extLst>
          </p:nvPr>
        </p:nvGraphicFramePr>
        <p:xfrm>
          <a:off x="3431703" y="1966218"/>
          <a:ext cx="6552729" cy="476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3352" y="357007"/>
            <a:ext cx="10333148" cy="96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ПРОФИЛАКТИЧЕСКИЕ МЕРОПРИЯТИЯ ПРИ ОСУЩЕСТВЛЕНИИ НАДЗОРА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ТЕРРИТОРИИ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ПСКОВСКОЙ ОБЛАСТИ </a:t>
            </a:r>
            <a:r>
              <a:rPr lang="ru-RU" sz="20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0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 2024  год</a:t>
            </a:r>
            <a:endParaRPr lang="ru-RU" altLang="ru-RU" sz="20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21502" y="1698235"/>
            <a:ext cx="10160179" cy="4603286"/>
            <a:chOff x="725441" y="1707330"/>
            <a:chExt cx="10067655" cy="4603286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29" y="5041284"/>
              <a:ext cx="1034929" cy="9372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C:\Users\guran\AppData\Local\Temp\Tmp_view\1110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750" y="2906184"/>
              <a:ext cx="1733346" cy="14041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50122" y="1707330"/>
              <a:ext cx="1821642" cy="305602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7482" y="4504489"/>
              <a:ext cx="1572354" cy="521045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19679" y="6005014"/>
              <a:ext cx="1752086" cy="305602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Информирование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81818" y="3289838"/>
              <a:ext cx="1951496" cy="521045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Проведено консультирований</a:t>
              </a:r>
            </a:p>
          </p:txBody>
        </p:sp>
        <p:pic>
          <p:nvPicPr>
            <p:cNvPr id="39" name="Picture 2" descr="C:\Users\guran\AppData\Local\Temp\Tmp_view\300733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41" y="3289838"/>
              <a:ext cx="1214426" cy="12270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Прямая соединительная линия 63"/>
            <p:cNvCxnSpPr/>
            <p:nvPr/>
          </p:nvCxnSpPr>
          <p:spPr>
            <a:xfrm>
              <a:off x="2292860" y="2779157"/>
              <a:ext cx="3898003" cy="1270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63"/>
            <p:cNvCxnSpPr/>
            <p:nvPr/>
          </p:nvCxnSpPr>
          <p:spPr>
            <a:xfrm>
              <a:off x="2219679" y="4103910"/>
              <a:ext cx="3157760" cy="4129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63"/>
            <p:cNvCxnSpPr/>
            <p:nvPr/>
          </p:nvCxnSpPr>
          <p:spPr>
            <a:xfrm flipV="1">
              <a:off x="2219679" y="5978529"/>
              <a:ext cx="5365641" cy="3172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ustomShape 22"/>
            <p:cNvSpPr/>
            <p:nvPr/>
          </p:nvSpPr>
          <p:spPr>
            <a:xfrm flipH="1">
              <a:off x="3971764" y="5942845"/>
              <a:ext cx="766863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1892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2" name="CustomShape 22"/>
            <p:cNvSpPr/>
            <p:nvPr/>
          </p:nvSpPr>
          <p:spPr>
            <a:xfrm flipH="1">
              <a:off x="3962885" y="4704183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CustomShape 22"/>
            <p:cNvSpPr/>
            <p:nvPr/>
          </p:nvSpPr>
          <p:spPr>
            <a:xfrm flipH="1">
              <a:off x="3971764" y="3653655"/>
              <a:ext cx="641910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488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CustomShape 22"/>
            <p:cNvSpPr/>
            <p:nvPr/>
          </p:nvSpPr>
          <p:spPr>
            <a:xfrm flipH="1">
              <a:off x="4656594" y="2569084"/>
              <a:ext cx="443103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44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3" name="Прямая соединительная линия 63"/>
            <p:cNvCxnSpPr/>
            <p:nvPr/>
          </p:nvCxnSpPr>
          <p:spPr>
            <a:xfrm>
              <a:off x="7306011" y="2737634"/>
              <a:ext cx="2908798" cy="291682"/>
            </a:xfrm>
            <a:prstGeom prst="bentConnector3">
              <a:avLst>
                <a:gd name="adj1" fmla="val 4052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CustomShape 22"/>
            <p:cNvSpPr/>
            <p:nvPr/>
          </p:nvSpPr>
          <p:spPr>
            <a:xfrm flipH="1">
              <a:off x="4540426" y="2721484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36950" y="1469207"/>
            <a:ext cx="5947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Lato" panose="020F0502020204030203" pitchFamily="34" charset="0"/>
                <a:cs typeface="Lato" panose="020F0502020204030203" pitchFamily="34" charset="0"/>
              </a:rPr>
              <a:t>Проведено </a:t>
            </a:r>
            <a:r>
              <a:rPr lang="ru-RU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2496</a:t>
            </a:r>
            <a:r>
              <a:rPr lang="ru-RU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dirty="0">
                <a:latin typeface="Lato" panose="020F0502020204030203" pitchFamily="34" charset="0"/>
                <a:cs typeface="Lato" panose="020F0502020204030203" pitchFamily="34" charset="0"/>
              </a:rPr>
              <a:t>профилактических </a:t>
            </a:r>
            <a:r>
              <a:rPr lang="ru-RU" b="1" dirty="0" smtClean="0">
                <a:latin typeface="Lato" panose="020F0502020204030203" pitchFamily="34" charset="0"/>
                <a:cs typeface="Lato" panose="020F0502020204030203" pitchFamily="34" charset="0"/>
              </a:rPr>
              <a:t>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5205" y="2178421"/>
            <a:ext cx="2723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Lato" pitchFamily="34" charset="0"/>
                <a:cs typeface="Lato" pitchFamily="34" charset="0"/>
              </a:rPr>
              <a:t>Проведено </a:t>
            </a:r>
            <a:r>
              <a:rPr lang="ru-RU" sz="1400" b="1" dirty="0" smtClean="0">
                <a:latin typeface="Lato" pitchFamily="34" charset="0"/>
                <a:cs typeface="Lato" pitchFamily="34" charset="0"/>
              </a:rPr>
              <a:t>профилактических визитов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2051" name="Picture 3" descr="C:\Users\Жеребцова.KARELIA\Desktop\проф визит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02" y="1653873"/>
            <a:ext cx="1066085" cy="10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9197652" y="2482039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ato" pitchFamily="34" charset="0"/>
                <a:cs typeface="Lato" pitchFamily="34" charset="0"/>
              </a:rPr>
              <a:t>Выдано предостережений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82373" y="2376532"/>
            <a:ext cx="440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Lato" pitchFamily="34" charset="0"/>
                <a:cs typeface="Lato" pitchFamily="34" charset="0"/>
              </a:rPr>
              <a:t>72</a:t>
            </a:r>
            <a:endParaRPr lang="ru-RU" sz="1600" b="1" dirty="0">
              <a:latin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в ходе выдачи разрешений на допуск в эксплуатацию энергоустановок, явившиеся основаниями для отказа в выдаче разрешений: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404" y="1520789"/>
            <a:ext cx="644471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некомплектность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прилагаемых к заявлению о выдаче разрешения на допуск документов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представленных заявителем документов, требованиям, установленным нормативными правовыми актами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монтажа оборудования, наладочных работ и испытаний допускаемого объекта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условий эксплуатации допускаемого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требованиям, установленным нормативными правовыми актами.</a:t>
            </a:r>
          </a:p>
        </p:txBody>
      </p:sp>
      <p:pic>
        <p:nvPicPr>
          <p:cNvPr id="1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20745077"/>
              </p:ext>
            </p:extLst>
          </p:nvPr>
        </p:nvGraphicFramePr>
        <p:xfrm>
          <a:off x="7500155" y="1462160"/>
          <a:ext cx="4536505" cy="362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81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406421"/>
              </p:ext>
            </p:extLst>
          </p:nvPr>
        </p:nvGraphicFramePr>
        <p:xfrm>
          <a:off x="578622" y="1906702"/>
          <a:ext cx="6057438" cy="503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63352" y="357007"/>
            <a:ext cx="10333148" cy="96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МЕРОПРИЯТИЯ, СВЯЗАННЫЕ С ПРИЕМКОЙ И ПУСКОМ В ЭКСПЛУАТАЦИЮ ОБЪЕКТОВ И ОБОРУДОВАНИЯ ЗА </a:t>
            </a:r>
            <a:r>
              <a:rPr lang="ru-RU" sz="18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 2023 и 2024  ГГ., ОСУЩЕСТВЛЯЕМЫЕ ОТДЕЛОМ ПРОМЫШЛЕННОЙ БЕЗОПАСНОСТИ ПО ПСКОВСКОЙ ОБЛАСТИ</a:t>
            </a:r>
            <a:endParaRPr lang="ru-RU" altLang="ru-RU" sz="18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6826" y="6090247"/>
            <a:ext cx="13173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Lato" panose="020F0502020204030203" pitchFamily="34" charset="0"/>
                <a:cs typeface="Lato" panose="020F0502020204030203" pitchFamily="34" charset="0"/>
              </a:rPr>
              <a:t>2024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9266" y="2808033"/>
            <a:ext cx="977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ato" pitchFamily="34" charset="0"/>
                <a:cs typeface="Lato" pitchFamily="34" charset="0"/>
              </a:rPr>
              <a:t>10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2664" y="4967983"/>
            <a:ext cx="545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ato" pitchFamily="34" charset="0"/>
                <a:cs typeface="Lato" pitchFamily="34" charset="0"/>
              </a:rPr>
              <a:t>796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78434"/>
              </p:ext>
            </p:extLst>
          </p:nvPr>
        </p:nvGraphicFramePr>
        <p:xfrm>
          <a:off x="5763198" y="2129199"/>
          <a:ext cx="6057438" cy="417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Соединительная линия уступом 12"/>
          <p:cNvCxnSpPr/>
          <p:nvPr/>
        </p:nvCxnSpPr>
        <p:spPr>
          <a:xfrm>
            <a:off x="799746" y="4977172"/>
            <a:ext cx="2376264" cy="3240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3392" y="1556792"/>
            <a:ext cx="56526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Всего поступило заявлений 853, допущено 833 объекта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76020" y="1563345"/>
            <a:ext cx="59169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Всего поступило заявлений 640, допущено 607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34827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582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4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660"/>
            <a:ext cx="10333148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19069" r="41589" b="15330"/>
          <a:stretch/>
        </p:blipFill>
        <p:spPr bwMode="auto">
          <a:xfrm>
            <a:off x="5084103" y="1484240"/>
            <a:ext cx="5857279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424" y="2085894"/>
            <a:ext cx="416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Управление является территориальным органом межрегионального уровня, осуществляющим функции Ростехнадзора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</a:t>
            </a: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</a:t>
            </a:r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шельфе морей Арктической зоны Российской Федерации</a:t>
            </a: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3" y="368660"/>
            <a:ext cx="10405156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428" y="1420408"/>
            <a:ext cx="107291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строительный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энергетический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горный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производством маркшейдерских 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контроль (надзор) в области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метрополитенах.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1" y="368660"/>
            <a:ext cx="10369152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ОБЪЕКТЫ НАДЗОРА НА ТЕРРИТОРИИ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ПСКОВСКОЙ ОБЛАСТИ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960868"/>
              </p:ext>
            </p:extLst>
          </p:nvPr>
        </p:nvGraphicFramePr>
        <p:xfrm>
          <a:off x="1199456" y="1844824"/>
          <a:ext cx="9793088" cy="437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628802"/>
            <a:ext cx="7380820" cy="448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3" y="366459"/>
            <a:ext cx="10304305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ОГРАНИЧЕНИЯ НА ПРОВЕДЕНИЕ КОНТРОЛЬНЫХ (НАДЗОРНЫХ) МЕРОПРИЯТИЙ В 2024 ГОДУ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4470" y="2492897"/>
            <a:ext cx="7596844" cy="921155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Срок действия моратория на проведение контрольных (надзорных) мероприятий</a:t>
            </a:r>
            <a:r>
              <a:rPr lang="ru-RU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установленный постановлением Правительства Российской Федерации от 10.03.2022 № 336 </a:t>
            </a:r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продлен на 2024 год </a:t>
            </a:r>
            <a:endParaRPr lang="ru-RU" sz="18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788189" y="1854218"/>
            <a:ext cx="1585486" cy="4345139"/>
          </a:xfrm>
          <a:prstGeom prst="rightArrow">
            <a:avLst>
              <a:gd name="adj1" fmla="val 68304"/>
              <a:gd name="adj2" fmla="val 1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до </a:t>
            </a:r>
            <a:r>
              <a:rPr lang="ru-RU" sz="1800" dirty="0"/>
              <a:t>2030 года допускается проведение плановых </a:t>
            </a:r>
            <a:r>
              <a:rPr lang="ru-RU" sz="1800" dirty="0" smtClean="0"/>
              <a:t>проверок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52384" y="1993918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Объекты, отнесенные </a:t>
            </a:r>
          </a:p>
          <a:p>
            <a:pPr algn="ctr"/>
            <a:r>
              <a:rPr lang="ru-RU" sz="1400" dirty="0" smtClean="0"/>
              <a:t>к </a:t>
            </a:r>
            <a:r>
              <a:rPr lang="ru-RU" sz="1400" dirty="0"/>
              <a:t>категориям </a:t>
            </a:r>
          </a:p>
          <a:p>
            <a:pPr algn="ctr"/>
            <a:r>
              <a:rPr lang="ru-RU" sz="1400" dirty="0"/>
              <a:t>чрезвычайно высокого и высокого риска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88388" y="3465006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ОПО 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класса опасности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24393" y="4941170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ГТС </a:t>
            </a:r>
            <a:r>
              <a:rPr lang="en-US" sz="1400" dirty="0"/>
              <a:t>II </a:t>
            </a:r>
            <a:r>
              <a:rPr lang="ru-RU" sz="1400" dirty="0"/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1539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77857"/>
            <a:ext cx="10354586" cy="94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7" y="1313909"/>
            <a:ext cx="8424782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согласованию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1574158" y="592562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1577109" y="500932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0058" y="4217236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577109" y="3532735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8" y="2813080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3" y="215575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025476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причинения вреда жизни и тяжкого вреда здоровью граждан, по фактам причинения вреда жизни и тяжкого вреда здоровью граждан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55543" y="2744924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обороне страны и безопасности государства, по фактам причинения вреда обороне страны и безопасности государства</a:t>
            </a:r>
            <a:r>
              <a:rPr lang="ru-RU" sz="16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392996"/>
            <a:ext cx="834694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возникновения чрезвычайных ситуаций природного и (или) техногенного характера, по фактам возникновения чрезвычайных ситуаций природного и (или) техногенного характера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7923" y="4149080"/>
            <a:ext cx="8360546" cy="508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выявлении индикаторов риска нарушения обязательных требований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2974" y="4761149"/>
            <a:ext cx="835549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связи с истечением срока исполнения предписания, выданного до 01.03.2023, о принятии мер, направленных на устранение нарушений, влекущих непосредственную угрозу причинения вреда жизни и тяжкого вреда здоровью граждан, обороне страны и безопасности государства, возникновения чрезвычайных ситуаций природного и (или) техногенного характера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55541" y="5733259"/>
            <a:ext cx="8352928" cy="727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истечении срока исполнения предписания об устранении выявленного нарушения обязательных требований, выданных после 01.03.2023</a:t>
            </a:r>
            <a:endParaRPr lang="ru-RU" sz="1550" dirty="0">
              <a:solidFill>
                <a:schemeClr val="tx1"/>
              </a:solidFill>
            </a:endParaRPr>
          </a:p>
        </p:txBody>
      </p:sp>
      <p:pic>
        <p:nvPicPr>
          <p:cNvPr id="2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66459"/>
            <a:ext cx="10354586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7" y="1385915"/>
            <a:ext cx="8424782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без согласования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3605" y="520713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611356" y="4052762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8" y="3190910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5" y="2299983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195613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по поручению Президента Российской Федерации или Председателя Правительства 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4371" y="2993200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требованию прокурора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717032"/>
            <a:ext cx="834694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наступлении события, указанного в программе проверок (при осуществлении государственного строительного надзора</a:t>
            </a:r>
            <a:r>
              <a:rPr lang="ru-RU" sz="1500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), а также по истечении срока исполнения предписания об устранении выявленного нарушения обязательных требований, которое выдано после 1 марта 2023 г.</a:t>
            </a:r>
            <a:endParaRPr lang="ru-RU" sz="1500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36685" y="4941383"/>
            <a:ext cx="8360546" cy="1188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представлении контролируемым лицом документов и (или) сведений об исполнении предписания или иного решения контрольного (надзорного) органа в целях получения или возобновления ранее приостановленного действия лицензии, аккредитации или иного документа, имеющего разрешительный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30215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914" y="366459"/>
            <a:ext cx="10354586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Основы системы оценки и управления рисками  в </a:t>
            </a:r>
            <a:r>
              <a:rPr lang="ru-RU" sz="2400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Ростехнадзоре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5800" y="3903828"/>
            <a:ext cx="2844316" cy="233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Утвержденные </a:t>
            </a:r>
            <a:r>
              <a:rPr lang="ru-RU" dirty="0" err="1" smtClean="0"/>
              <a:t>Ростехнадзором</a:t>
            </a:r>
            <a:r>
              <a:rPr lang="ru-RU" dirty="0" smtClean="0"/>
              <a:t> перечни индикаторов риска по видам надзора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38406" y="1601391"/>
            <a:ext cx="2844316" cy="1474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горный надзор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r>
              <a:rPr lang="ru-RU" sz="1200" dirty="0" smtClean="0"/>
              <a:t>Приказ </a:t>
            </a:r>
            <a:r>
              <a:rPr lang="ru-RU" sz="1200" dirty="0" err="1"/>
              <a:t>Ростехнадзора</a:t>
            </a:r>
            <a:r>
              <a:rPr lang="ru-RU" sz="1200" dirty="0"/>
              <a:t> от 22.06.2023 N </a:t>
            </a:r>
            <a:r>
              <a:rPr lang="ru-RU" sz="1200" dirty="0" smtClean="0"/>
              <a:t>231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1914" y="1592796"/>
            <a:ext cx="2937762" cy="1474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лицензионный контроль (надзор) за производством маркшейдерских работ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Приказ </a:t>
            </a:r>
            <a:r>
              <a:rPr lang="ru-RU" sz="1200" dirty="0" err="1">
                <a:solidFill>
                  <a:schemeClr val="bg1"/>
                </a:solidFill>
              </a:rPr>
              <a:t>Ростехнадзора</a:t>
            </a:r>
            <a:r>
              <a:rPr lang="ru-RU" sz="1200" dirty="0">
                <a:solidFill>
                  <a:schemeClr val="bg1"/>
                </a:solidFill>
              </a:rPr>
              <a:t> от 13.07.2023 N 252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12224" y="1592796"/>
            <a:ext cx="3852428" cy="1474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r>
              <a:rPr lang="ru-RU" sz="1200" dirty="0" smtClean="0"/>
              <a:t>Приказ </a:t>
            </a:r>
            <a:r>
              <a:rPr lang="ru-RU" sz="1200" dirty="0" err="1"/>
              <a:t>Ростехнадзора</a:t>
            </a:r>
            <a:r>
              <a:rPr lang="ru-RU" sz="1200" dirty="0"/>
              <a:t> от 20.06.2023 N </a:t>
            </a:r>
            <a:r>
              <a:rPr lang="ru-RU" sz="1200" dirty="0" smtClean="0"/>
              <a:t>227</a:t>
            </a:r>
            <a:endParaRPr lang="ru-RU" sz="1200" dirty="0"/>
          </a:p>
        </p:txBody>
      </p:sp>
      <p:sp>
        <p:nvSpPr>
          <p:cNvPr id="23" name="Стрелка вправо 22"/>
          <p:cNvSpPr/>
          <p:nvPr/>
        </p:nvSpPr>
        <p:spPr>
          <a:xfrm rot="13210018">
            <a:off x="3314062" y="3100692"/>
            <a:ext cx="878062" cy="40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286905">
            <a:off x="7071397" y="3202049"/>
            <a:ext cx="867940" cy="40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213486" y="3202049"/>
            <a:ext cx="671473" cy="40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287688" y="4105949"/>
            <a:ext cx="864096" cy="40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300830" y="4105950"/>
            <a:ext cx="671473" cy="40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7298802" y="5352079"/>
            <a:ext cx="671473" cy="40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3281585" y="5353243"/>
            <a:ext cx="864096" cy="40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41914" y="4817190"/>
            <a:ext cx="2936224" cy="1474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надзор в области безопасности гидротехнических сооружений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r>
              <a:rPr lang="ru-RU" sz="1200" dirty="0" smtClean="0"/>
              <a:t>Приказ </a:t>
            </a:r>
            <a:r>
              <a:rPr lang="ru-RU" sz="1200" dirty="0" err="1"/>
              <a:t>Ростехнадзора</a:t>
            </a:r>
            <a:r>
              <a:rPr lang="ru-RU" sz="1200" dirty="0"/>
              <a:t> от 20.07.2023 N 268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1914" y="3220122"/>
            <a:ext cx="2937762" cy="1474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лицензионный контроль (надзора) за деятельностью по проведению экспертизы промышленной безопасности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r>
              <a:rPr lang="ru-RU" sz="1200" dirty="0" smtClean="0"/>
              <a:t>Приказ </a:t>
            </a:r>
            <a:r>
              <a:rPr lang="ru-RU" sz="1200" dirty="0" err="1"/>
              <a:t>Ростехнадзора</a:t>
            </a:r>
            <a:r>
              <a:rPr lang="ru-RU" sz="1200" dirty="0"/>
              <a:t> от 17.05.2023 N 185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12224" y="4869160"/>
            <a:ext cx="3852428" cy="1474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лицензионный контроль (надзора) за деятельностью по проведению экспертизы промышленной безопасности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r>
              <a:rPr lang="ru-RU" sz="1200" dirty="0" smtClean="0"/>
              <a:t>Приказ </a:t>
            </a:r>
            <a:r>
              <a:rPr lang="ru-RU" sz="1200" dirty="0" err="1"/>
              <a:t>Ростехнадзора</a:t>
            </a:r>
            <a:r>
              <a:rPr lang="ru-RU" sz="1200" dirty="0"/>
              <a:t> от 23.11.2021 N 397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112224" y="3220122"/>
            <a:ext cx="3852428" cy="1474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контроль (надзор) в области безопасного использования и содержания лифтов, подъемных платформ для инвалидов, пассажирских конвейеров (движущихся пешеходных дорожек), </a:t>
            </a:r>
            <a:r>
              <a:rPr lang="ru-RU" sz="1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эскалаторов,за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исключением эскалаторов </a:t>
            </a:r>
            <a:r>
              <a:rPr lang="ru-RU" sz="12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20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метрополитенах </a:t>
            </a:r>
            <a:br>
              <a:rPr lang="ru-RU" sz="120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smtClean="0"/>
              <a:t>Приказ </a:t>
            </a:r>
            <a:r>
              <a:rPr lang="ru-RU" sz="1200" dirty="0" err="1" smtClean="0"/>
              <a:t>Ростехнадзора</a:t>
            </a:r>
            <a:r>
              <a:rPr lang="ru-RU" sz="1200" dirty="0" smtClean="0"/>
              <a:t> от 17.02.2023 N 72 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564" y="465399"/>
            <a:ext cx="676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8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9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2" y="368660"/>
            <a:ext cx="9313035" cy="959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НАДЗОРНАЯ ДЕЯТЕЛЬНОСТЬ НА ПОДНАДЗОРНЫХ ОБЪЕКТАХ </a:t>
            </a:r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СЕВЕРО-ЗАПАДНОГО УПРАВЛЕНИЯ РОСТЕХНАДЗОРА НА ТЕРРИТОРИИ ПСКОВСКОЙ ОБЛАСТИ </a:t>
            </a:r>
            <a:b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( 12 месяцев 2024 года)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ea typeface="Tahoma" panose="020B0604030504040204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23" y="460526"/>
            <a:ext cx="903881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10977"/>
              </p:ext>
            </p:extLst>
          </p:nvPr>
        </p:nvGraphicFramePr>
        <p:xfrm>
          <a:off x="695400" y="1520788"/>
          <a:ext cx="11017225" cy="4858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92"/>
                <a:gridCol w="1188132"/>
                <a:gridCol w="1116124"/>
                <a:gridCol w="1006121"/>
                <a:gridCol w="1099754"/>
                <a:gridCol w="1062477"/>
                <a:gridCol w="1100372"/>
                <a:gridCol w="987860"/>
                <a:gridCol w="828093"/>
              </a:tblGrid>
              <a:tr h="1039010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Объекты\проверки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0D75B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Промышленная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безопасность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Энергетическая </a:t>
                      </a:r>
                      <a:endParaRPr lang="ru-RU" sz="1200" b="1" u="none" strike="noStrike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безопасность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Безопасность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гидротехнических </a:t>
                      </a: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сооружений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Строительный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надзор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416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DINPro-Regular" pitchFamily="50" charset="0"/>
                      </a:endParaRPr>
                    </a:p>
                  </a:txBody>
                  <a:tcPr marL="8718" marR="8718" marT="871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baseline="0" dirty="0" smtClean="0"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</a:t>
                      </a:r>
                      <a:r>
                        <a:rPr lang="ru-RU" sz="1200" b="1" u="none" strike="noStrike" dirty="0" smtClean="0"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u="none" strike="noStrike" dirty="0" smtClean="0"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2023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  <a:p>
                      <a:pPr algn="ctr" rtl="0" fontAlgn="ctr"/>
                      <a:endParaRPr lang="ru-RU" sz="1200" b="1" u="none" strike="noStrike" dirty="0" smtClean="0"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2024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мес.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Tahoma" panose="020B0604030504040204" pitchFamily="34" charset="0"/>
                          <a:cs typeface="Lato" panose="020F0502020204030203" pitchFamily="34" charset="0"/>
                        </a:rPr>
                        <a:t>2024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ahoma" panose="020B0604030504040204" pitchFamily="34" charset="0"/>
                        <a:cs typeface="Lato" panose="020F05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rgbClr val="D61C35"/>
                    </a:solidFill>
                  </a:tcPr>
                </a:tc>
              </a:tr>
              <a:tr h="741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Проведено </a:t>
                      </a:r>
                      <a:r>
                        <a:rPr lang="ru-RU" sz="12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 плановых </a:t>
                      </a:r>
                      <a:r>
                        <a:rPr lang="ru-RU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проверок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Проведено</a:t>
                      </a:r>
                      <a:r>
                        <a:rPr lang="ru-RU" sz="1200" b="1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 в</a:t>
                      </a:r>
                      <a:r>
                        <a:rPr lang="ru-RU" sz="12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неплановых </a:t>
                      </a: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проверок</a:t>
                      </a:r>
                      <a:r>
                        <a:rPr lang="ru-RU" sz="1200" b="1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11625" marR="11625" marT="87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41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93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Допуски в эксплуатацию</a:t>
                      </a:r>
                    </a:p>
                  </a:txBody>
                  <a:tcPr marL="11625" marR="11625" marT="87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109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Мероприятия по пуску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и приемке</a:t>
                      </a:r>
                      <a:r>
                        <a:rPr lang="ru-RU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 объектов</a:t>
                      </a:r>
                    </a:p>
                  </a:txBody>
                  <a:tcPr marL="11625" marR="11625" marT="87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607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833</a:t>
                      </a:r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2700" marR="1270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15587</TotalTime>
  <Words>1238</Words>
  <Application>Microsoft Office PowerPoint</Application>
  <PresentationFormat>Произвольный</PresentationFormat>
  <Paragraphs>249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Times New Roman</vt:lpstr>
      <vt:lpstr>Tahoma</vt:lpstr>
      <vt:lpstr>Calibri</vt:lpstr>
      <vt:lpstr>Lato Medium</vt:lpstr>
      <vt:lpstr>Lato</vt:lpstr>
      <vt:lpstr>a_PlakatTitul</vt:lpstr>
      <vt:lpstr>Lato Light</vt:lpstr>
      <vt:lpstr>Wingdings</vt:lpstr>
      <vt:lpstr>Тема Office</vt:lpstr>
      <vt:lpstr>3_Тема Office</vt:lpstr>
      <vt:lpstr>ОБЗОР ПРАВОПРИМЕНИТЕЛЬНОЙ ПРАКТИКИ  СЕВЕРО-ЗАПАДНОГО УПРАВЛЕНИЯ РОСТЕХНАДЗОРА  НА ТЕРРИТОРИИ ПСКОВСКОЙ ОБЛАСТИ ЗА  2024 ГОД.  </vt:lpstr>
      <vt:lpstr>СЕВЕРО-ЗАПАДНОЕ УПРАВЛЕНИЕ РОСТЕХНАДЗОРА</vt:lpstr>
      <vt:lpstr>НАПРАВЛЕНИЯ КОНТРОЛЬНО-НАДЗОРНОЙ ДЕЯТЕЛЬНОСТИ</vt:lpstr>
      <vt:lpstr>ОБЪЕКТЫ НАДЗОРА НА ТЕРРИТОРИИ  ПСКОВСКОЙ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НАДЗОРНАЯ ДЕЯТЕЛЬНОСТЬ НА ПОДНАДЗОРНЫХ ОБЪЕКТАХ СЕВЕРО-ЗАПАДНОГО УПРАВЛЕНИЯ РОСТЕХНАДЗОРА НА ТЕРРИТОРИИ ПСКОВСКОЙ ОБЛАСТИ  ( 12 месяцев 2024 года)</vt:lpstr>
      <vt:lpstr>ПОКАЗАТЕЛИ КОНТРОЛЬНОЙ (НАДЗОРНОЙ) ДЕЯТЕЛЬНОСТИ НА ТЕРРИТОРИИ ПСКОВСКОЙ ОБЛАСТИ</vt:lpstr>
      <vt:lpstr>ПРИМЕНЕНИЕ ВИДОВ АДМИНИСТРАТИВНЫХ НАКАЗАНИЙ  (2024 год)</vt:lpstr>
      <vt:lpstr>Презентация PowerPoint</vt:lpstr>
      <vt:lpstr>ПРОФИЛАКТИКА РИСКОВ ПРИЧИНЕНИЯ ВРЕДА (УЩЕРБА) ОХРАНЯЕМЫМ ЗАКОНОМ ЦЕННОСТЯМ</vt:lpstr>
      <vt:lpstr>Презентация PowerPoint</vt:lpstr>
      <vt:lpstr>Основные нарушения, выявленные в ходе выдачи разрешений на допуск в эксплуатацию энергоустановок, явившиеся основаниями для отказа в выдаче разрешений: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1</cp:lastModifiedBy>
  <cp:revision>900</cp:revision>
  <cp:lastPrinted>2024-04-26T11:22:41Z</cp:lastPrinted>
  <dcterms:created xsi:type="dcterms:W3CDTF">2018-02-26T10:08:29Z</dcterms:created>
  <dcterms:modified xsi:type="dcterms:W3CDTF">2025-04-29T11:19:23Z</dcterms:modified>
</cp:coreProperties>
</file>